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63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1E3B7-639C-4208-8FA9-19D72CB2E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77A75-EA52-45B2-AC40-763A0AF41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F51BE-10AA-4718-A6F2-004324C31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87A3C-0FA9-4C6A-A972-97ACB957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C52BA-2C5C-4004-ABFA-568D47CB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5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5B2E-4968-4600-A185-0FA51559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76D1E-08D1-4084-BAFF-1CCE42AAD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C2916-EC00-4CA0-A2F3-B8D3BBC0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82280-D21D-47DA-AD6E-49CDD8EC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EBE45-D151-41CB-AA96-D0336507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9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C9F615-0338-4089-AE33-248C244700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31FAB-929A-40F8-882B-4C91B79A0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A4DC5-BF3A-4888-8E51-901200A61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F8F96-038F-42DF-A57C-E627F7924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A4FF-4E86-41B5-B821-5DB2CACC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3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78D1-A52A-4360-AADA-C4C87BED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4BB4C-452B-44FE-9F17-C6942552E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9C431-6F5C-4069-943A-141491CDA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75852-5816-44C5-A2BE-A01EB91E2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78E87-7367-4E4B-A44E-9E12F4CB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4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3F30C-023B-4995-AB8C-E47944DD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B3037-DC86-40C0-BE67-DE8A11B5D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4CE46-D847-4628-BD60-EC5E6892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C896F-7EC6-434F-BBC6-3A1CFF16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9CA37-DB03-4ECC-B8C5-E02C04008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231F5-BB00-459B-9BA1-F3C6E9261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1D140-12BB-43BA-9F3F-92FCE18D7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F3C00C-FFF4-4D17-8A39-80C05DF5C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386A3-4117-44A8-96AB-9BCDFB7B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E96F9-351C-4168-936C-F7A13D3B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76068-8A3B-4343-875A-7344847F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8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E3B6-67E1-4588-B0F9-5D9DB56F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BD648-8A1A-45EC-B89F-FE4EA0C63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B2141A-B287-452D-9FA0-21996A411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6A4780-3D6A-4B0E-8234-387C98B94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299C5-574C-4DA2-8001-3290C5AF5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C4D7A-E877-49FE-872E-D052166E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D8FE1-FC34-4346-BBBB-A319D83C0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9D12FA-2DBB-44CA-9CC3-7E9A48D4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5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F597-33CC-4D15-B3E4-25F7E47E4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C9B29E-42C1-4CBE-A13C-07F37335A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672E4-9A84-4BDF-B260-4A5B0053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ABB6F-B861-4877-9F25-A5CBFCE1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2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2084F-95AC-4273-9785-B0C33C7B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30956-8D27-43BA-92C2-11D4C8AF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0D963F-328A-415F-992C-1B5A0315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C46EE-1F06-470E-9970-0376DD84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124B-A997-487A-B098-CFE767F92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0797A-48C4-48CE-8763-3294B4672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6CC-F1ED-40F9-9280-4B263F53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3B0D7-BC35-40C2-AFA2-9E79297F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6FE35-3BED-4ACE-9473-B1B552BE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2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0B62E-421D-4C11-828F-4E2224F6D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30D771-753A-40D2-AD00-CFCCEABD4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F2934-C20F-4C03-AAAB-E3F9159ED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2AE39-F096-44BE-B91B-E5C98B4D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580981-E597-4D3F-BA86-85C09F3F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5BC62-E30E-4A00-9A71-1824B4CB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6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A4235-4A79-41EB-A684-43A6AEA9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87B84-6554-4A7F-80A2-08754B705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00C0A-8E46-425E-9361-5716CC749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D7FF2-845F-41B9-944F-35B90659B7D6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63218-E458-4A52-884A-F9865FD64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FA338B-F6AA-46D1-A885-642C4D7D3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2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8456-F0CB-4569-A0B3-50EA9EAC6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0276" y="268120"/>
            <a:ext cx="8478982" cy="1643807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Century Schoolbook" panose="02040604050505020304" pitchFamily="18" charset="0"/>
              </a:rPr>
              <a:t>Региональное антидопинговое мероприятие </a:t>
            </a:r>
            <a:br>
              <a:rPr lang="ru-RU" sz="3200" dirty="0" smtClean="0">
                <a:latin typeface="Century Schoolbook" panose="02040604050505020304" pitchFamily="18" charset="0"/>
              </a:rPr>
            </a:br>
            <a:r>
              <a:rPr lang="ru-RU" sz="3200" dirty="0" smtClean="0">
                <a:latin typeface="Century Schoolbook" panose="02040604050505020304" pitchFamily="18" charset="0"/>
              </a:rPr>
              <a:t>«День чистого спорта»</a:t>
            </a:r>
            <a:endParaRPr lang="en-US" sz="3200" dirty="0">
              <a:latin typeface="Century Schoolbook" panose="020406040505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67" y="267140"/>
            <a:ext cx="3073535" cy="20490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94" y="2606463"/>
            <a:ext cx="6478216" cy="401295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183" y="2473649"/>
            <a:ext cx="4270819" cy="427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8947" y="362635"/>
            <a:ext cx="115630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9.Вопрос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у меня простуда или грипп, </a:t>
            </a:r>
            <a:r>
              <a:rPr lang="ru-RU" sz="4000" dirty="0" smtClean="0">
                <a:latin typeface="Century Schoolbook" panose="02040604050505020304" pitchFamily="18" charset="0"/>
              </a:rPr>
              <a:t>могу</a:t>
            </a:r>
            <a:r>
              <a:rPr lang="en-US" sz="4000" dirty="0" smtClean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ли я принимать </a:t>
            </a:r>
            <a:r>
              <a:rPr lang="ru-RU" sz="4000" dirty="0">
                <a:latin typeface="Century Schoolbook" panose="02040604050505020304" pitchFamily="18" charset="0"/>
              </a:rPr>
              <a:t>любые </a:t>
            </a:r>
            <a:r>
              <a:rPr lang="ru-RU" sz="4000" dirty="0" smtClean="0">
                <a:latin typeface="Century Schoolbook" panose="02040604050505020304" pitchFamily="18" charset="0"/>
              </a:rPr>
              <a:t>медикаменты?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0757" y="362635"/>
            <a:ext cx="1156300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 </a:t>
            </a:r>
            <a:r>
              <a:rPr lang="ru-RU" sz="4000" dirty="0" smtClean="0">
                <a:latin typeface="Century Schoolbook" panose="02040604050505020304" pitchFamily="18" charset="0"/>
              </a:rPr>
              <a:t>Нет </a:t>
            </a:r>
            <a:endParaRPr lang="en-US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у Вас простуда, грипп или сенная лихорадка, НЕ ПРИНИМАЙТЕ лекарства без полной уверенности в том, что они не содержат запрещенных препаратов. Это относится не только к препаратам, находящимся в свободной продаже, но также и к лекарствам, прописанным врачом. Помните, положительный тест — это всегда положительный тест!</a:t>
            </a:r>
          </a:p>
        </p:txBody>
      </p:sp>
    </p:spTree>
    <p:extLst>
      <p:ext uri="{BB962C8B-B14F-4D97-AF65-F5344CB8AC3E}">
        <p14:creationId xmlns:p14="http://schemas.microsoft.com/office/powerpoint/2010/main" val="309075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381" y="215822"/>
            <a:ext cx="117292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10.Вопрос:</a:t>
            </a:r>
            <a:r>
              <a:rPr lang="en-US" sz="4000" b="1" dirty="0" smtClean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Тренер </a:t>
            </a:r>
            <a:r>
              <a:rPr lang="ru-RU" sz="4000" dirty="0">
                <a:latin typeface="Century Schoolbook" panose="02040604050505020304" pitchFamily="18" charset="0"/>
              </a:rPr>
              <a:t>или врач, содействующий спортсмену в приеме запрещенных препаратов, может быть наказан в случае если спортсмен уличен в их </a:t>
            </a:r>
            <a:r>
              <a:rPr lang="ru-RU" sz="4000" dirty="0" smtClean="0">
                <a:latin typeface="Century Schoolbook" panose="02040604050505020304" pitchFamily="18" charset="0"/>
              </a:rPr>
              <a:t>приеме?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701" y="1374109"/>
            <a:ext cx="119426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Да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Содействие в применение запрещенных препаратов или методов является серьезным нарушением антидопинговых правил, караемое наложением санкций. </a:t>
            </a:r>
          </a:p>
        </p:txBody>
      </p:sp>
    </p:spTree>
    <p:extLst>
      <p:ext uri="{BB962C8B-B14F-4D97-AF65-F5344CB8AC3E}">
        <p14:creationId xmlns:p14="http://schemas.microsoft.com/office/powerpoint/2010/main" val="185031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4444" y="379261"/>
            <a:ext cx="116793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11.Вопрос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 smtClean="0">
                <a:latin typeface="Century Schoolbook" panose="02040604050505020304" pitchFamily="18" charset="0"/>
              </a:rPr>
              <a:t>Может ли спортсмен отказаться </a:t>
            </a:r>
            <a:r>
              <a:rPr lang="ru-RU" sz="4000" dirty="0">
                <a:latin typeface="Century Schoolbook" panose="02040604050505020304" pitchFamily="18" charset="0"/>
              </a:rPr>
              <a:t>от прохождения допинг-контроля, если он </a:t>
            </a:r>
            <a:r>
              <a:rPr lang="ru-RU" sz="4000" dirty="0" smtClean="0">
                <a:latin typeface="Century Schoolbook" panose="02040604050505020304" pitchFamily="18" charset="0"/>
              </a:rPr>
              <a:t>занят?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4444" y="656535"/>
            <a:ext cx="116793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Нет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Отказ от прохождения допинг-контроля приравнивается к обнаружению допинга в организме спортсмена. Если спортсмен отказывается пройти допинг-контроль, то он должен предоставить письменное объяснение на специальном бланке и как можно скорее известить свою спортивную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342490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0821" y="1301527"/>
            <a:ext cx="115796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Верно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Вы спортсмен национального или международного уровня, Вас могут специально выбрать для прохождения допинг-контроля по имени, а не методом случайного отбора. Это даст Вам прекрасную возможность доказать, что Вы соревнуетесь честно.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0821" y="332031"/>
            <a:ext cx="114965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12.Вопрос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Меня могут целенаправленно выбрать для прохождения допинг-контроля. Верно ли это утверждение?</a:t>
            </a:r>
          </a:p>
        </p:txBody>
      </p:sp>
    </p:spTree>
    <p:extLst>
      <p:ext uri="{BB962C8B-B14F-4D97-AF65-F5344CB8AC3E}">
        <p14:creationId xmlns:p14="http://schemas.microsoft.com/office/powerpoint/2010/main" val="407147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6131" y="421100"/>
            <a:ext cx="1172925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13.Вопрос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3800" dirty="0">
                <a:latin typeface="Century Schoolbook" panose="02040604050505020304" pitchFamily="18" charset="0"/>
              </a:rPr>
              <a:t>Употребление анаболических стероидов запрещено в любое время и при любых обстоятельствах в спорте, а также запрещено законом во многих странах. Их использование приводит к следующим побочным эффектам: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А</a:t>
            </a:r>
            <a:r>
              <a:rPr lang="ru-RU" sz="3800" dirty="0">
                <a:latin typeface="Century Schoolbook" panose="02040604050505020304" pitchFamily="18" charset="0"/>
              </a:rPr>
              <a:t>. Увеличение груди у мужчин; понижение тембра голоса у женщин;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Б</a:t>
            </a:r>
            <a:r>
              <a:rPr lang="ru-RU" sz="3800" dirty="0">
                <a:latin typeface="Century Schoolbook" panose="02040604050505020304" pitchFamily="18" charset="0"/>
              </a:rPr>
              <a:t>. Сердечная и печёночная недостаточность;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В</a:t>
            </a:r>
            <a:r>
              <a:rPr lang="ru-RU" sz="3800" dirty="0">
                <a:latin typeface="Century Schoolbook" panose="02040604050505020304" pitchFamily="18" charset="0"/>
              </a:rPr>
              <a:t>. Резкие перемены настроения;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Г</a:t>
            </a:r>
            <a:r>
              <a:rPr lang="ru-RU" sz="3800" dirty="0">
                <a:latin typeface="Century Schoolbook" panose="02040604050505020304" pitchFamily="18" charset="0"/>
              </a:rPr>
              <a:t>. Все перечисленные ответы верны.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6130" y="282600"/>
            <a:ext cx="117292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Г. Все перечисленные ответы верны. </a:t>
            </a:r>
            <a:r>
              <a:rPr lang="ru-RU" sz="4000" b="1" dirty="0">
                <a:latin typeface="Century Schoolbook" panose="02040604050505020304" pitchFamily="18" charset="0"/>
              </a:rPr>
              <a:t>Объяснение:</a:t>
            </a:r>
            <a:r>
              <a:rPr lang="ru-RU" sz="4000" dirty="0">
                <a:latin typeface="Century Schoolbook" panose="02040604050505020304" pitchFamily="18" charset="0"/>
              </a:rPr>
              <a:t> Анаболические стероиды позволяют увеличить мышечную массу. Однако документально установленные побочные эффекты приводят к результатам, угрожающим здоровью и жизни. Употребление анаболических стероидов не только подрывает ваше здоровье, но и лишает вас возможности полностью реализовать свой потенциал честного спортсмена.</a:t>
            </a:r>
          </a:p>
        </p:txBody>
      </p:sp>
    </p:spTree>
    <p:extLst>
      <p:ext uri="{BB962C8B-B14F-4D97-AF65-F5344CB8AC3E}">
        <p14:creationId xmlns:p14="http://schemas.microsoft.com/office/powerpoint/2010/main" val="175016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5882" y="268791"/>
            <a:ext cx="1157962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14.Вопрос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Запрещенный список перечисляет препараты и методы, запрещенные для использования во время и вне спортивных соревнований.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4318" y="0"/>
            <a:ext cx="11621193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Правильно.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Запрещенный список пересматривается ежегодно группой международных экспертов. Обновленная версия списка публикуется ежегодно в октябре и вступает в силу с 1 января следующего года. Все спортсмены должны своевременно </a:t>
            </a:r>
            <a:r>
              <a:rPr lang="ru-RU" sz="4000" dirty="0" err="1">
                <a:latin typeface="Century Schoolbook" panose="02040604050505020304" pitchFamily="18" charset="0"/>
              </a:rPr>
              <a:t>ознакамливаться</a:t>
            </a:r>
            <a:r>
              <a:rPr lang="ru-RU" sz="4000" dirty="0">
                <a:latin typeface="Century Schoolbook" panose="02040604050505020304" pitchFamily="18" charset="0"/>
              </a:rPr>
              <a:t> со всеми изменениями, вносящимися в Список. Эту информацию всегда можно найти на сайте Всемирного антидопингового агентства.</a:t>
            </a:r>
          </a:p>
        </p:txBody>
      </p:sp>
    </p:spTree>
    <p:extLst>
      <p:ext uri="{BB962C8B-B14F-4D97-AF65-F5344CB8AC3E}">
        <p14:creationId xmlns:p14="http://schemas.microsoft.com/office/powerpoint/2010/main" val="399375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192038"/>
            <a:ext cx="115189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15.Вопрос:</a:t>
            </a:r>
            <a:r>
              <a:rPr lang="ru-RU" sz="4000" dirty="0" smtClean="0">
                <a:latin typeface="Century Schoolbook" panose="02040604050505020304" pitchFamily="18" charset="0"/>
              </a:rPr>
              <a:t> </a:t>
            </a:r>
            <a:r>
              <a:rPr lang="ru-RU" sz="3800" dirty="0" smtClean="0">
                <a:latin typeface="Century Schoolbook" panose="02040604050505020304" pitchFamily="18" charset="0"/>
              </a:rPr>
              <a:t>Гормон роста (</a:t>
            </a:r>
            <a:r>
              <a:rPr lang="ru-RU" sz="3800" dirty="0" err="1" smtClean="0">
                <a:latin typeface="Century Schoolbook" panose="02040604050505020304" pitchFamily="18" charset="0"/>
              </a:rPr>
              <a:t>hgh</a:t>
            </a:r>
            <a:r>
              <a:rPr lang="ru-RU" sz="3800" dirty="0" smtClean="0">
                <a:latin typeface="Century Schoolbook" panose="02040604050505020304" pitchFamily="18" charset="0"/>
              </a:rPr>
              <a:t>) стимулирует рост мышечной массы и костной ткани. Использование </a:t>
            </a:r>
            <a:r>
              <a:rPr lang="ru-RU" sz="3800" dirty="0" err="1" smtClean="0">
                <a:latin typeface="Century Schoolbook" panose="02040604050505020304" pitchFamily="18" charset="0"/>
              </a:rPr>
              <a:t>hgh</a:t>
            </a:r>
            <a:r>
              <a:rPr lang="ru-RU" sz="3800" dirty="0" smtClean="0">
                <a:latin typeface="Century Schoolbook" panose="02040604050505020304" pitchFamily="18" charset="0"/>
              </a:rPr>
              <a:t> в спорте запрещено и является грубым нарушением. Наиболее распространенные побочные эффекты применения </a:t>
            </a:r>
            <a:r>
              <a:rPr lang="ru-RU" sz="3800" dirty="0" err="1" smtClean="0">
                <a:latin typeface="Century Schoolbook" panose="02040604050505020304" pitchFamily="18" charset="0"/>
              </a:rPr>
              <a:t>hgh</a:t>
            </a:r>
            <a:r>
              <a:rPr lang="ru-RU" sz="3800" dirty="0" smtClean="0">
                <a:latin typeface="Century Schoolbook" panose="02040604050505020304" pitchFamily="18" charset="0"/>
              </a:rPr>
              <a:t>: </a:t>
            </a: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А. Сердечно-сосудистую болезнь; </a:t>
            </a: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Б. Боли в мышцах и суставах; аномальное развитие органов; </a:t>
            </a: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В. Риск возникновения диабета; </a:t>
            </a: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Г. Все перечисленные ответы верны.</a:t>
            </a:r>
            <a:endParaRPr lang="ru-RU" sz="38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2034643"/>
            <a:ext cx="11582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Г. Все перечисленные ответы верны. Объяснение: В настоящее время разработан и внедрен тест на выявление использования гормона роста (</a:t>
            </a:r>
            <a:r>
              <a:rPr lang="ru-RU" sz="4000" dirty="0" err="1">
                <a:latin typeface="Century Schoolbook" panose="02040604050505020304" pitchFamily="18" charset="0"/>
              </a:rPr>
              <a:t>hgh</a:t>
            </a:r>
            <a:r>
              <a:rPr lang="ru-RU" sz="4000" dirty="0">
                <a:latin typeface="Century Schoolbook" panose="020406040505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0181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800" y="1624737"/>
            <a:ext cx="114427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Могут.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вы заявлены в составе команды, Вы можете быть отобраны для прохождения допинг-контроля независимо от вашего участия в соревнованиях.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800" y="388035"/>
            <a:ext cx="11442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16.Вопрос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 smtClean="0">
                <a:latin typeface="Century Schoolbook" panose="02040604050505020304" pitchFamily="18" charset="0"/>
              </a:rPr>
              <a:t>Могут ли меня подвергнуть </a:t>
            </a:r>
            <a:r>
              <a:rPr lang="ru-RU" sz="4000" dirty="0">
                <a:latin typeface="Century Schoolbook" panose="02040604050505020304" pitchFamily="18" charset="0"/>
              </a:rPr>
              <a:t>тестированию во время соревнований, даже если я не участвую в </a:t>
            </a:r>
            <a:r>
              <a:rPr lang="ru-RU" sz="4000" dirty="0" smtClean="0">
                <a:latin typeface="Century Schoolbook" panose="02040604050505020304" pitchFamily="18" charset="0"/>
              </a:rPr>
              <a:t>них?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3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6009" y="320820"/>
            <a:ext cx="1135287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17.Вопрос</a:t>
            </a:r>
            <a:r>
              <a:rPr lang="ru-RU" sz="4000" b="1" dirty="0"/>
              <a:t>:</a:t>
            </a:r>
            <a:r>
              <a:rPr lang="ru-RU" sz="4000" dirty="0"/>
              <a:t> </a:t>
            </a:r>
            <a:r>
              <a:rPr lang="ru-RU" sz="4000" dirty="0">
                <a:latin typeface="Century Schoolbook" panose="02040604050505020304" pitchFamily="18" charset="0"/>
              </a:rPr>
              <a:t>Что такое маскирующий агент?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А</a:t>
            </a:r>
            <a:r>
              <a:rPr lang="ru-RU" sz="4000" dirty="0">
                <a:latin typeface="Century Schoolbook" panose="02040604050505020304" pitchFamily="18" charset="0"/>
              </a:rPr>
              <a:t>. Человек, помогающий спортсменам применять запрещенные препараты;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Б</a:t>
            </a:r>
            <a:r>
              <a:rPr lang="ru-RU" sz="4000" dirty="0">
                <a:latin typeface="Century Schoolbook" panose="02040604050505020304" pitchFamily="18" charset="0"/>
              </a:rPr>
              <a:t>. Препарат или метод, позволяющий скрыть использование запрещенных препаратов;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В</a:t>
            </a:r>
            <a:r>
              <a:rPr lang="ru-RU" sz="4000" dirty="0">
                <a:latin typeface="Century Schoolbook" panose="02040604050505020304" pitchFamily="18" charset="0"/>
              </a:rPr>
              <a:t>. Представитель спортсмена;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Г</a:t>
            </a:r>
            <a:r>
              <a:rPr lang="ru-RU" sz="4000" dirty="0">
                <a:latin typeface="Century Schoolbook" panose="02040604050505020304" pitchFamily="18" charset="0"/>
              </a:rPr>
              <a:t>. Клей для запечатывания крышки на бутылке с контрольной пробой.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6009" y="512013"/>
            <a:ext cx="1135287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3800" dirty="0" smtClean="0">
                <a:latin typeface="Century Schoolbook" panose="02040604050505020304" pitchFamily="18" charset="0"/>
              </a:rPr>
              <a:t>Б. Препарат </a:t>
            </a:r>
            <a:r>
              <a:rPr lang="ru-RU" sz="3800" dirty="0">
                <a:latin typeface="Century Schoolbook" panose="02040604050505020304" pitchFamily="18" charset="0"/>
              </a:rPr>
              <a:t>или метод, позволяющий скрыть использование запрещенных препаратов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3800" b="1" dirty="0">
                <a:latin typeface="Century Schoolbook" panose="02040604050505020304" pitchFamily="18" charset="0"/>
              </a:rPr>
              <a:t>:</a:t>
            </a:r>
            <a:r>
              <a:rPr lang="ru-RU" sz="3800" dirty="0">
                <a:latin typeface="Century Schoolbook" panose="02040604050505020304" pitchFamily="18" charset="0"/>
              </a:rPr>
              <a:t> Маскирующим агентом является любой препарат или метод, используемый для изменения состава контрольных образцов с целью скрытия факта применения запрещенных препаратов. Использование маскирующих агентов ЗАПРЕЩЕНО во время и вне соревнований. </a:t>
            </a:r>
          </a:p>
        </p:txBody>
      </p:sp>
    </p:spTree>
    <p:extLst>
      <p:ext uri="{BB962C8B-B14F-4D97-AF65-F5344CB8AC3E}">
        <p14:creationId xmlns:p14="http://schemas.microsoft.com/office/powerpoint/2010/main" val="109278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695" y="1282774"/>
            <a:ext cx="115713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Б. Раз в </a:t>
            </a:r>
            <a:r>
              <a:rPr lang="ru-RU" sz="4000" dirty="0" smtClean="0">
                <a:latin typeface="Century Schoolbook" panose="02040604050505020304" pitchFamily="18" charset="0"/>
              </a:rPr>
              <a:t>год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Запрещенный список пересматривается ежегодно группой международных экспертов. Обновленная версия списка публикуется ежегодно в октябре и вступает в силу с 1 января следующего года.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7696" y="301767"/>
            <a:ext cx="115713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18.Вопрос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Как часто пересматривается Запрещенный список?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А</a:t>
            </a:r>
            <a:r>
              <a:rPr lang="ru-RU" sz="4000" dirty="0">
                <a:latin typeface="Century Schoolbook" panose="02040604050505020304" pitchFamily="18" charset="0"/>
              </a:rPr>
              <a:t>. Раз в месяц;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Б</a:t>
            </a:r>
            <a:r>
              <a:rPr lang="ru-RU" sz="4000" dirty="0">
                <a:latin typeface="Century Schoolbook" panose="02040604050505020304" pitchFamily="18" charset="0"/>
              </a:rPr>
              <a:t>. Раз в </a:t>
            </a:r>
            <a:r>
              <a:rPr lang="ru-RU" sz="4000" dirty="0" smtClean="0">
                <a:latin typeface="Century Schoolbook" panose="02040604050505020304" pitchFamily="18" charset="0"/>
              </a:rPr>
              <a:t>год; </a:t>
            </a:r>
          </a:p>
          <a:p>
            <a:r>
              <a:rPr lang="ru-RU" sz="4000" dirty="0" smtClean="0">
                <a:latin typeface="Century Schoolbook" panose="02040604050505020304" pitchFamily="18" charset="0"/>
              </a:rPr>
              <a:t>В</a:t>
            </a:r>
            <a:r>
              <a:rPr lang="ru-RU" sz="4000" dirty="0">
                <a:latin typeface="Century Schoolbook" panose="02040604050505020304" pitchFamily="18" charset="0"/>
              </a:rPr>
              <a:t>. </a:t>
            </a:r>
            <a:r>
              <a:rPr lang="ru-RU" sz="3900" dirty="0">
                <a:latin typeface="Century Schoolbook" panose="02040604050505020304" pitchFamily="18" charset="0"/>
              </a:rPr>
              <a:t>Перед Олимпийскими </a:t>
            </a:r>
            <a:r>
              <a:rPr lang="ru-RU" sz="3900" dirty="0" smtClean="0">
                <a:latin typeface="Century Schoolbook" panose="02040604050505020304" pitchFamily="18" charset="0"/>
              </a:rPr>
              <a:t>и Параолимпийскими </a:t>
            </a:r>
            <a:r>
              <a:rPr lang="ru-RU" sz="3900" dirty="0">
                <a:latin typeface="Century Schoolbook" panose="02040604050505020304" pitchFamily="18" charset="0"/>
              </a:rPr>
              <a:t>Играми; </a:t>
            </a:r>
            <a:endParaRPr lang="ru-RU" sz="39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Г</a:t>
            </a:r>
            <a:r>
              <a:rPr lang="ru-RU" sz="4000" dirty="0">
                <a:latin typeface="Century Schoolbook" panose="02040604050505020304" pitchFamily="18" charset="0"/>
              </a:rPr>
              <a:t>. Никогда не пересматривается. </a:t>
            </a:r>
          </a:p>
        </p:txBody>
      </p:sp>
    </p:spTree>
    <p:extLst>
      <p:ext uri="{BB962C8B-B14F-4D97-AF65-F5344CB8AC3E}">
        <p14:creationId xmlns:p14="http://schemas.microsoft.com/office/powerpoint/2010/main" val="379547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945" y="266007"/>
            <a:ext cx="117608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На мне лежит полная ответственность за все, что попадет в мой организм в виде еды, напитков и уколов, а также наносится на мое тело. </a:t>
            </a:r>
            <a:r>
              <a:rPr lang="ru-RU" sz="4000" dirty="0" smtClean="0">
                <a:latin typeface="Century Schoolbook" panose="02040604050505020304" pitchFamily="18" charset="0"/>
              </a:rPr>
              <a:t>Верно ли это утверждение?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0944" y="1005193"/>
            <a:ext cx="117608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Верно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Все спортсмены должны активно интересоваться тем, что попадает в их организм, чтобы не навредить своей спортивной карьере. Если у Вас имеются вопросы СПРАШИВАЙТЕ! Если Вы на 100% не уверены в составе или статусе препарата НЕ ПРИНИМАЙТЕ его!</a:t>
            </a:r>
          </a:p>
        </p:txBody>
      </p:sp>
    </p:spTree>
    <p:extLst>
      <p:ext uri="{BB962C8B-B14F-4D97-AF65-F5344CB8AC3E}">
        <p14:creationId xmlns:p14="http://schemas.microsoft.com/office/powerpoint/2010/main" val="63226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5760" y="202290"/>
            <a:ext cx="115297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19.Вопрос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Если спортсмен случайно </a:t>
            </a:r>
            <a:r>
              <a:rPr lang="ru-RU" sz="4000" dirty="0" smtClean="0">
                <a:latin typeface="Century Schoolbook" panose="02040604050505020304" pitchFamily="18" charset="0"/>
              </a:rPr>
              <a:t>принял </a:t>
            </a:r>
            <a:r>
              <a:rPr lang="ru-RU" sz="4000" dirty="0">
                <a:latin typeface="Century Schoolbook" panose="02040604050505020304" pitchFamily="18" charset="0"/>
              </a:rPr>
              <a:t>препарат, включенный в Запрещенный список и незамедлительно </a:t>
            </a:r>
            <a:r>
              <a:rPr lang="ru-RU" sz="4000" dirty="0" smtClean="0">
                <a:latin typeface="Century Schoolbook" panose="02040604050505020304" pitchFamily="18" charset="0"/>
              </a:rPr>
              <a:t>сообщил </a:t>
            </a:r>
            <a:r>
              <a:rPr lang="ru-RU" sz="4000" dirty="0">
                <a:latin typeface="Century Schoolbook" panose="02040604050505020304" pitchFamily="18" charset="0"/>
              </a:rPr>
              <a:t>сотруднику допинг-контроля о допущенной ошибке, этот факт будет отражен в специальной форме, и к спортсмену не будут применены санкции. </a:t>
            </a:r>
            <a:r>
              <a:rPr lang="ru-RU" sz="4000" dirty="0" smtClean="0">
                <a:latin typeface="Century Schoolbook" panose="02040604050505020304" pitchFamily="18" charset="0"/>
              </a:rPr>
              <a:t>Так ли это?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760" y="1178651"/>
            <a:ext cx="1144662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Century Schoolbook" panose="02040604050505020304" pitchFamily="18" charset="0"/>
              </a:rPr>
              <a:t>Ответ: </a:t>
            </a:r>
            <a:r>
              <a:rPr lang="ru-RU" sz="4000" dirty="0" smtClean="0">
                <a:latin typeface="Century Schoolbook" panose="02040604050505020304" pitchFamily="18" charset="0"/>
              </a:rPr>
              <a:t>Нет, это не так.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Всемирный антидопинговый кодекс основан на принципе объективной ответственности, который подразумевает полную ответственность спортсмена за запрещенные субстанции, найденные в его организме. </a:t>
            </a:r>
          </a:p>
        </p:txBody>
      </p:sp>
    </p:spTree>
    <p:extLst>
      <p:ext uri="{BB962C8B-B14F-4D97-AF65-F5344CB8AC3E}">
        <p14:creationId xmlns:p14="http://schemas.microsoft.com/office/powerpoint/2010/main" val="143718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2138" y="2038435"/>
            <a:ext cx="114050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Верно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Каждый спортсмен имеет право прийти на станцию допинг-контроля в сопровождении своего представителя.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2618" y="298949"/>
            <a:ext cx="113745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20.Вопрос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При необходимости, мой тренер может сопровождать меня при посещении станции допинг-контроля</a:t>
            </a:r>
            <a:r>
              <a:rPr lang="ru-RU" sz="4000" dirty="0" smtClean="0">
                <a:latin typeface="Century Schoolbook" panose="02040604050505020304" pitchFamily="18" charset="0"/>
              </a:rPr>
              <a:t>. Верно ли это? 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6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8733" y="202352"/>
            <a:ext cx="1146386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21.Вопрос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Я должен использовать выданный набор для сбора анализа и не могу попросить его замены, даже если мне кажется, что с ним были произведены какие-то манипуляции или что он грязный.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479625"/>
            <a:ext cx="115315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 </a:t>
            </a:r>
            <a:r>
              <a:rPr lang="ru-RU" sz="4000" dirty="0">
                <a:latin typeface="Century Schoolbook" panose="02040604050505020304" pitchFamily="18" charset="0"/>
              </a:rPr>
              <a:t>Неправильно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Вам должно быть предоставлено право выбора. Если по какой-либо причине Вам не нравится выбранный набор, то Вы можете попросить его замены, и она должна быть Вам предоставлена. </a:t>
            </a:r>
          </a:p>
        </p:txBody>
      </p:sp>
    </p:spTree>
    <p:extLst>
      <p:ext uri="{BB962C8B-B14F-4D97-AF65-F5344CB8AC3E}">
        <p14:creationId xmlns:p14="http://schemas.microsoft.com/office/powerpoint/2010/main" val="244753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5883" y="2080966"/>
            <a:ext cx="1152144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Г. Все перечисленные ответы верны. </a:t>
            </a:r>
            <a:r>
              <a:rPr lang="ru-RU" sz="4000" b="1" dirty="0">
                <a:latin typeface="Century Schoolbook" panose="02040604050505020304" pitchFamily="18" charset="0"/>
              </a:rPr>
              <a:t>Объяснение:</a:t>
            </a:r>
            <a:r>
              <a:rPr lang="ru-RU" sz="4000" dirty="0">
                <a:latin typeface="Century Schoolbook" panose="02040604050505020304" pitchFamily="18" charset="0"/>
              </a:rPr>
              <a:t> Всемирный антидопинговый кодекс стремиться обеспечить соблюдение всех прав спортсменов.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5883" y="268654"/>
            <a:ext cx="1152144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22.Вопрос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3800" dirty="0">
                <a:latin typeface="Century Schoolbook" panose="02040604050505020304" pitchFamily="18" charset="0"/>
              </a:rPr>
              <a:t>В случае положительного тестирования на применение запрещенной субстанции, вы имеете право: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А</a:t>
            </a:r>
            <a:r>
              <a:rPr lang="ru-RU" sz="3800" dirty="0">
                <a:latin typeface="Century Schoolbook" panose="02040604050505020304" pitchFamily="18" charset="0"/>
              </a:rPr>
              <a:t>. Требовать провести анализ пробы «В»;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Б</a:t>
            </a:r>
            <a:r>
              <a:rPr lang="ru-RU" sz="3800" dirty="0">
                <a:latin typeface="Century Schoolbook" panose="02040604050505020304" pitchFamily="18" charset="0"/>
              </a:rPr>
              <a:t>. Присутствовать или быть представленным при вскрытии и анализе пробы «В»;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В</a:t>
            </a:r>
            <a:r>
              <a:rPr lang="ru-RU" sz="3800" dirty="0">
                <a:latin typeface="Century Schoolbook" panose="02040604050505020304" pitchFamily="18" charset="0"/>
              </a:rPr>
              <a:t>. Подать запрос на предоставление ему копий документации по анализам проб «А» и «В»; </a:t>
            </a:r>
            <a:endParaRPr lang="ru-RU" sz="3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3800" dirty="0" smtClean="0">
                <a:latin typeface="Century Schoolbook" panose="02040604050505020304" pitchFamily="18" charset="0"/>
              </a:rPr>
              <a:t>Г</a:t>
            </a:r>
            <a:r>
              <a:rPr lang="ru-RU" sz="3800" dirty="0">
                <a:latin typeface="Century Schoolbook" panose="02040604050505020304" pitchFamily="18" charset="0"/>
              </a:rPr>
              <a:t>. Все перечисленные ответы верны. </a:t>
            </a:r>
          </a:p>
        </p:txBody>
      </p:sp>
    </p:spTree>
    <p:extLst>
      <p:ext uri="{BB962C8B-B14F-4D97-AF65-F5344CB8AC3E}">
        <p14:creationId xmlns:p14="http://schemas.microsoft.com/office/powerpoint/2010/main" val="134493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2136" y="1207440"/>
            <a:ext cx="11421687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Не верно </a:t>
            </a:r>
          </a:p>
          <a:p>
            <a:pPr algn="just"/>
            <a:r>
              <a:rPr lang="ru-RU" sz="3900" b="1" dirty="0" smtClean="0">
                <a:latin typeface="Century Schoolbook" panose="02040604050505020304" pitchFamily="18" charset="0"/>
              </a:rPr>
              <a:t>Объяснение: </a:t>
            </a:r>
            <a:r>
              <a:rPr lang="ru-RU" sz="3800" dirty="0" smtClean="0">
                <a:latin typeface="Century Schoolbook" panose="02040604050505020304" pitchFamily="18" charset="0"/>
              </a:rPr>
              <a:t>Документация, сопровождающая </a:t>
            </a:r>
            <a:r>
              <a:rPr lang="ru-RU" sz="3800" dirty="0">
                <a:latin typeface="Century Schoolbook" panose="02040604050505020304" pitchFamily="18" charset="0"/>
              </a:rPr>
              <a:t>Ваши анализы в лабораторию, не содержит Вашей личной информации. Единственная информация, получаемая лабораторией, это вид спорта, название соревнования, пол спортсмена, название федерации и дата теста.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2137" y="237944"/>
            <a:ext cx="114216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23.Вопрос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Лицо, получающее мои анализы в лаборатории, знает кто я</a:t>
            </a:r>
            <a:r>
              <a:rPr lang="ru-RU" sz="4000" dirty="0" smtClean="0">
                <a:latin typeface="Century Schoolbook" panose="02040604050505020304" pitchFamily="18" charset="0"/>
              </a:rPr>
              <a:t>. Верно ли данное утверждение?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7323" y="329384"/>
            <a:ext cx="114798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24.Вопрос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 smtClean="0">
                <a:latin typeface="Century Schoolbook" panose="02040604050505020304" pitchFamily="18" charset="0"/>
              </a:rPr>
              <a:t>Специалист, получающий </a:t>
            </a:r>
            <a:r>
              <a:rPr lang="ru-RU" sz="4000" dirty="0">
                <a:latin typeface="Century Schoolbook" panose="02040604050505020304" pitchFamily="18" charset="0"/>
              </a:rPr>
              <a:t>мои анализы в лаборатории, знает кто я</a:t>
            </a:r>
            <a:r>
              <a:rPr lang="ru-RU" sz="4000" dirty="0" smtClean="0">
                <a:latin typeface="Century Schoolbook" panose="02040604050505020304" pitchFamily="18" charset="0"/>
              </a:rPr>
              <a:t>. Верно ли это?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23" y="1637437"/>
            <a:ext cx="11479876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 </a:t>
            </a:r>
            <a:r>
              <a:rPr lang="ru-RU" sz="4000" smtClean="0">
                <a:latin typeface="Century Schoolbook" panose="02040604050505020304" pitchFamily="18" charset="0"/>
              </a:rPr>
              <a:t>Не верно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3500" dirty="0">
                <a:latin typeface="Century Schoolbook" panose="02040604050505020304" pitchFamily="18" charset="0"/>
              </a:rPr>
              <a:t>Документация, сопровождающая Ваши анализы в лабораторию, не содержит Вашей личной информации. Единственная информация, получаемая лабораторией, это вид спорта, название соревнования, пол спортсмена, название федерации и дата теста.</a:t>
            </a:r>
          </a:p>
        </p:txBody>
      </p:sp>
    </p:spTree>
    <p:extLst>
      <p:ext uri="{BB962C8B-B14F-4D97-AF65-F5344CB8AC3E}">
        <p14:creationId xmlns:p14="http://schemas.microsoft.com/office/powerpoint/2010/main" val="164887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510" y="465651"/>
            <a:ext cx="8026400" cy="601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7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5878" y="170651"/>
            <a:ext cx="117524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2.Вопрос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Только спортсмены, участвующие в Олимпийских или Параолимпийских Играх и мировых чемпионатах обязаны проходить допинг-контроль. </a:t>
            </a:r>
            <a:r>
              <a:rPr lang="ru-RU" sz="4000" dirty="0" smtClean="0">
                <a:latin typeface="Century Schoolbook" panose="02040604050505020304" pitchFamily="18" charset="0"/>
              </a:rPr>
              <a:t>Верно ли это утверждение?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878" y="334280"/>
            <a:ext cx="1172356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Не верно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Многие страны и международные федерации имеют свои антидопинговые программы. Если Вы входите в состав сборной Вашей страны, то Вас могут попросить пройти тест на допинг во время соревнования. Вы также можете подвергнуться прохождению допинг-контроля до или после проведения соревнования у Вас дома или на тренировочной базе.</a:t>
            </a:r>
            <a:r>
              <a:rPr lang="ru-RU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17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2177" y="285633"/>
            <a:ext cx="117075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3</a:t>
            </a:r>
            <a:r>
              <a:rPr lang="ru-RU" sz="4000" b="1" dirty="0" smtClean="0">
                <a:latin typeface="Century Schoolbook" panose="02040604050505020304" pitchFamily="18" charset="0"/>
              </a:rPr>
              <a:t>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ВАДА это: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endParaRPr lang="ru-RU" sz="14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1. Всемирная </a:t>
            </a:r>
            <a:r>
              <a:rPr lang="ru-RU" sz="4000" dirty="0">
                <a:latin typeface="Century Schoolbook" panose="02040604050505020304" pitchFamily="18" charset="0"/>
              </a:rPr>
              <a:t>антидопинговая администрация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endParaRPr lang="ru-RU" sz="1400" dirty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2. Всемирное </a:t>
            </a:r>
            <a:r>
              <a:rPr lang="ru-RU" sz="4000" dirty="0">
                <a:latin typeface="Century Schoolbook" panose="02040604050505020304" pitchFamily="18" charset="0"/>
              </a:rPr>
              <a:t>антидопинговое агентство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2177" y="1236921"/>
            <a:ext cx="114957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Всемирное антидопинговое агентство </a:t>
            </a:r>
            <a:r>
              <a:rPr lang="ru-RU" sz="4000" b="1" dirty="0">
                <a:latin typeface="Century Schoolbook" panose="02040604050505020304" pitchFamily="18" charset="0"/>
              </a:rPr>
              <a:t>Объяснение:</a:t>
            </a:r>
            <a:r>
              <a:rPr lang="ru-RU" sz="4000" dirty="0">
                <a:latin typeface="Century Schoolbook" panose="02040604050505020304" pitchFamily="18" charset="0"/>
              </a:rPr>
              <a:t> Миссией Всемирного антидопингового агентства (ВАДА) является пропаганда и координация на международном уровне борьбы против применения любых допинговых средств в спорте.</a:t>
            </a:r>
          </a:p>
        </p:txBody>
      </p:sp>
    </p:spTree>
    <p:extLst>
      <p:ext uri="{BB962C8B-B14F-4D97-AF65-F5344CB8AC3E}">
        <p14:creationId xmlns:p14="http://schemas.microsoft.com/office/powerpoint/2010/main" val="16255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9881" y="399523"/>
            <a:ext cx="116561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4</a:t>
            </a:r>
            <a:r>
              <a:rPr lang="ru-RU" sz="4000" b="1" dirty="0" smtClean="0">
                <a:latin typeface="Century Schoolbook" panose="02040604050505020304" pitchFamily="18" charset="0"/>
              </a:rPr>
              <a:t>.</a:t>
            </a:r>
            <a:r>
              <a:rPr lang="ru-RU" sz="4000" b="1" dirty="0" smtClean="0">
                <a:latin typeface="Century Schoolbook" panose="02040604050505020304" pitchFamily="18" charset="0"/>
              </a:rPr>
              <a:t>Вопрос</a:t>
            </a:r>
            <a:r>
              <a:rPr lang="ru-RU" sz="4000" b="1" dirty="0">
                <a:latin typeface="Century Schoolbook" panose="02040604050505020304" pitchFamily="18" charset="0"/>
              </a:rPr>
              <a:t>: </a:t>
            </a:r>
            <a:r>
              <a:rPr lang="ru-RU" sz="4000" dirty="0">
                <a:latin typeface="Century Schoolbook" panose="02040604050505020304" pitchFamily="18" charset="0"/>
              </a:rPr>
              <a:t>Как только спортсмена проинформировали о том, что его выбрали для прохождения теста на допинг во время проведения соревнований, ему разрешается выбрать представителя для сопровождения в пункт допинг-контроля</a:t>
            </a:r>
            <a:r>
              <a:rPr lang="ru-RU" sz="4000" dirty="0" smtClean="0">
                <a:latin typeface="Century Schoolbook" panose="02040604050505020304" pitchFamily="18" charset="0"/>
              </a:rPr>
              <a:t>. Так ли это?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881" y="619761"/>
            <a:ext cx="116561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Да, верно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Спортсмену разрешается выбрать представителя для посещения пункта по проведению допинг-контроля, которым обычно является его врач команды или тренер. Он является свидетелем всего процесса сдачи анализов, кроме момента его сбора. При необходимости, спортсмену может быть предоставлена помощь переводчика. </a:t>
            </a:r>
          </a:p>
        </p:txBody>
      </p:sp>
    </p:spTree>
    <p:extLst>
      <p:ext uri="{BB962C8B-B14F-4D97-AF65-F5344CB8AC3E}">
        <p14:creationId xmlns:p14="http://schemas.microsoft.com/office/powerpoint/2010/main" val="36380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5761" y="339638"/>
            <a:ext cx="114925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5</a:t>
            </a:r>
            <a:r>
              <a:rPr lang="ru-RU" sz="4000" b="1" dirty="0" smtClean="0">
                <a:latin typeface="Century Schoolbook" panose="02040604050505020304" pitchFamily="18" charset="0"/>
              </a:rPr>
              <a:t>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медикамент разрешен к применению в моей стране, </a:t>
            </a:r>
            <a:r>
              <a:rPr lang="ru-RU" sz="4000" dirty="0" smtClean="0">
                <a:latin typeface="Century Schoolbook" panose="02040604050505020304" pitchFamily="18" charset="0"/>
              </a:rPr>
              <a:t>могу ли я принимать </a:t>
            </a:r>
            <a:r>
              <a:rPr lang="ru-RU" sz="4000" dirty="0">
                <a:latin typeface="Century Schoolbook" panose="02040604050505020304" pitchFamily="18" charset="0"/>
              </a:rPr>
              <a:t>этот же препарат, произведенный </a:t>
            </a:r>
            <a:r>
              <a:rPr lang="ru-RU" sz="4000" dirty="0" smtClean="0">
                <a:latin typeface="Century Schoolbook" panose="02040604050505020304" pitchFamily="18" charset="0"/>
              </a:rPr>
              <a:t>в другой стране?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761" y="703786"/>
            <a:ext cx="114059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 </a:t>
            </a:r>
            <a:r>
              <a:rPr lang="ru-RU" sz="4000" dirty="0" smtClean="0">
                <a:latin typeface="Century Schoolbook" panose="02040604050505020304" pitchFamily="18" charset="0"/>
              </a:rPr>
              <a:t>Нет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Один и тот же препарат, произведенный в разных странах, может иметь различные ингредиенты. В некоторых случаях это могут быть запрещенные вещества. При малейшем сомнении внимательно проверьте названия компонентов и посоветуйтесь с Вашим врачом. </a:t>
            </a:r>
          </a:p>
        </p:txBody>
      </p:sp>
    </p:spTree>
    <p:extLst>
      <p:ext uri="{BB962C8B-B14F-4D97-AF65-F5344CB8AC3E}">
        <p14:creationId xmlns:p14="http://schemas.microsoft.com/office/powerpoint/2010/main" val="358034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5385" y="401136"/>
            <a:ext cx="1162731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6.Вопрос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Назовите максимальное </a:t>
            </a:r>
            <a:r>
              <a:rPr lang="ru-RU" sz="4000" dirty="0">
                <a:latin typeface="Century Schoolbook" panose="02040604050505020304" pitchFamily="18" charset="0"/>
              </a:rPr>
              <a:t>количество раз прохождения допинг-контроля за </a:t>
            </a:r>
            <a:r>
              <a:rPr lang="ru-RU" sz="4000" dirty="0" smtClean="0">
                <a:latin typeface="Century Schoolbook" panose="02040604050505020304" pitchFamily="18" charset="0"/>
              </a:rPr>
              <a:t>год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5384" y="1641183"/>
            <a:ext cx="116273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Неограниченное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Спортсмен, может быть подвергнут допинг-контролю неограниченное количество раз в год, будь это выборочное или целенаправленное тестирование как во время, так и между соревнованиями. </a:t>
            </a:r>
          </a:p>
        </p:txBody>
      </p:sp>
    </p:spTree>
    <p:extLst>
      <p:ext uri="{BB962C8B-B14F-4D97-AF65-F5344CB8AC3E}">
        <p14:creationId xmlns:p14="http://schemas.microsoft.com/office/powerpoint/2010/main" val="311520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383" y="234804"/>
            <a:ext cx="11521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7.Вопрос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Если пищевая добавка приобретена в аптеке без рецепта, она </a:t>
            </a:r>
            <a:r>
              <a:rPr lang="ru-RU" sz="4000" dirty="0" smtClean="0">
                <a:latin typeface="Century Schoolbook" panose="02040604050505020304" pitchFamily="18" charset="0"/>
              </a:rPr>
              <a:t>разрешена </a:t>
            </a:r>
            <a:r>
              <a:rPr lang="ru-RU" sz="4000" dirty="0">
                <a:latin typeface="Century Schoolbook" panose="02040604050505020304" pitchFamily="18" charset="0"/>
              </a:rPr>
              <a:t>для применения в </a:t>
            </a:r>
            <a:r>
              <a:rPr lang="ru-RU" sz="4000" dirty="0" smtClean="0">
                <a:latin typeface="Century Schoolbook" panose="02040604050505020304" pitchFamily="18" charset="0"/>
              </a:rPr>
              <a:t>спорте</a:t>
            </a:r>
            <a:r>
              <a:rPr lang="ru-RU" sz="4000" dirty="0">
                <a:latin typeface="Century Schoolbook" panose="02040604050505020304" pitchFamily="18" charset="0"/>
              </a:rPr>
              <a:t>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383" y="966324"/>
            <a:ext cx="115214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>
                <a:latin typeface="Century Schoolbook" panose="02040604050505020304" pitchFamily="18" charset="0"/>
              </a:rPr>
              <a:t>Ответ:</a:t>
            </a:r>
            <a:r>
              <a:rPr lang="ru-RU" sz="4000" dirty="0">
                <a:latin typeface="Century Schoolbook" panose="02040604050505020304" pitchFamily="18" charset="0"/>
              </a:rPr>
              <a:t> Неправильно </a:t>
            </a:r>
            <a:endParaRPr lang="ru-RU" sz="40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ru-RU" sz="4000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dirty="0">
                <a:latin typeface="Century Schoolbook" panose="02040604050505020304" pitchFamily="18" charset="0"/>
              </a:rPr>
              <a:t>: Поскольку многие пищевые добавки могут содержать запрещенные препараты, Вы принимаете их на свой страх и риск. Очень важно, чтобы Вы знали, из чего состоит то или иное вещество, так как производство пищевых добавок во многих странах не регулируется. </a:t>
            </a:r>
          </a:p>
        </p:txBody>
      </p:sp>
    </p:spTree>
    <p:extLst>
      <p:ext uri="{BB962C8B-B14F-4D97-AF65-F5344CB8AC3E}">
        <p14:creationId xmlns:p14="http://schemas.microsoft.com/office/powerpoint/2010/main" val="105246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257" y="257800"/>
            <a:ext cx="116369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8.Вопрос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Спортсмены с ограниченными физическими возможностями могут принимать любые препараты</a:t>
            </a:r>
            <a:r>
              <a:rPr lang="ru-RU" sz="4000" dirty="0" smtClean="0">
                <a:latin typeface="Century Schoolbook" panose="02040604050505020304" pitchFamily="18" charset="0"/>
              </a:rPr>
              <a:t>. Так ли это?  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9569" y="257800"/>
            <a:ext cx="1163694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Ответ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</a:t>
            </a:r>
            <a:r>
              <a:rPr lang="ru-RU" sz="4000" dirty="0" smtClean="0">
                <a:latin typeface="Century Schoolbook" panose="02040604050505020304" pitchFamily="18" charset="0"/>
              </a:rPr>
              <a:t>Нет </a:t>
            </a:r>
          </a:p>
          <a:p>
            <a:pPr algn="just"/>
            <a:r>
              <a:rPr lang="ru-RU" sz="4000" b="1" dirty="0" smtClean="0">
                <a:latin typeface="Century Schoolbook" panose="02040604050505020304" pitchFamily="18" charset="0"/>
              </a:rPr>
              <a:t>Объяснение</a:t>
            </a:r>
            <a:r>
              <a:rPr lang="ru-RU" sz="4000" b="1" dirty="0">
                <a:latin typeface="Century Schoolbook" panose="02040604050505020304" pitchFamily="18" charset="0"/>
              </a:rPr>
              <a:t>:</a:t>
            </a:r>
            <a:r>
              <a:rPr lang="ru-RU" sz="4000" dirty="0">
                <a:latin typeface="Century Schoolbook" panose="02040604050505020304" pitchFamily="18" charset="0"/>
              </a:rPr>
              <a:t> Спортсмены с ограниченными физическими возможностями должны руководствоваться общепринятым списком запрещенных препаратов. Однако, если </a:t>
            </a:r>
            <a:r>
              <a:rPr lang="ru-RU" sz="4000" dirty="0" smtClean="0">
                <a:latin typeface="Century Schoolbook" panose="02040604050505020304" pitchFamily="18" charset="0"/>
              </a:rPr>
              <a:t>им </a:t>
            </a:r>
            <a:r>
              <a:rPr lang="ru-RU" sz="4000" dirty="0">
                <a:latin typeface="Century Schoolbook" panose="02040604050505020304" pitchFamily="18" charset="0"/>
              </a:rPr>
              <a:t>требуется особое лекарство, они могут обратиться в медицинскую комиссию </a:t>
            </a:r>
            <a:r>
              <a:rPr lang="ru-RU" sz="4000" dirty="0" smtClean="0">
                <a:latin typeface="Century Schoolbook" panose="02040604050505020304" pitchFamily="18" charset="0"/>
              </a:rPr>
              <a:t>МПК </a:t>
            </a:r>
            <a:r>
              <a:rPr lang="ru-RU" sz="4000" dirty="0">
                <a:latin typeface="Century Schoolbook" panose="02040604050505020304" pitchFamily="18" charset="0"/>
              </a:rPr>
              <a:t>или антидопинговую организацию своей страны для получения соответствующего </a:t>
            </a:r>
            <a:r>
              <a:rPr lang="ru-RU" sz="4000" dirty="0" smtClean="0">
                <a:latin typeface="Century Schoolbook" panose="02040604050505020304" pitchFamily="18" charset="0"/>
              </a:rPr>
              <a:t>разрешения.</a:t>
            </a:r>
            <a:endParaRPr lang="ru-RU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4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1640</Words>
  <Application>Microsoft Office PowerPoint</Application>
  <PresentationFormat>Широкоэкранный</PresentationFormat>
  <Paragraphs>93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Century Schoolbook</vt:lpstr>
      <vt:lpstr>Default</vt:lpstr>
      <vt:lpstr>Региональное антидопинговое мероприятие  «День чистого спорта»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Любовь Сосновская</dc:creator>
  <cp:lastModifiedBy>Asus</cp:lastModifiedBy>
  <cp:revision>35</cp:revision>
  <dcterms:created xsi:type="dcterms:W3CDTF">2017-06-21T13:57:27Z</dcterms:created>
  <dcterms:modified xsi:type="dcterms:W3CDTF">2024-09-25T12:25:20Z</dcterms:modified>
</cp:coreProperties>
</file>